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27"/>
  </p:notesMasterIdLst>
  <p:handoutMasterIdLst>
    <p:handoutMasterId r:id="rId28"/>
  </p:handoutMasterIdLst>
  <p:sldIdLst>
    <p:sldId id="257" r:id="rId5"/>
    <p:sldId id="519" r:id="rId6"/>
    <p:sldId id="281" r:id="rId7"/>
    <p:sldId id="346" r:id="rId8"/>
    <p:sldId id="577" r:id="rId9"/>
    <p:sldId id="558" r:id="rId10"/>
    <p:sldId id="581" r:id="rId11"/>
    <p:sldId id="586" r:id="rId12"/>
    <p:sldId id="587" r:id="rId13"/>
    <p:sldId id="588" r:id="rId14"/>
    <p:sldId id="589" r:id="rId15"/>
    <p:sldId id="590" r:id="rId16"/>
    <p:sldId id="585" r:id="rId17"/>
    <p:sldId id="285" r:id="rId18"/>
    <p:sldId id="568" r:id="rId19"/>
    <p:sldId id="582" r:id="rId20"/>
    <p:sldId id="583" r:id="rId21"/>
    <p:sldId id="578" r:id="rId22"/>
    <p:sldId id="584" r:id="rId23"/>
    <p:sldId id="579" r:id="rId24"/>
    <p:sldId id="572" r:id="rId25"/>
    <p:sldId id="573" r:id="rId26"/>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KPMG Bold" panose="020B0604020202020204" charset="0"/>
      <p:bold r:id="rId33"/>
      <p:boldItalic r:id="rId34"/>
    </p:embeddedFont>
  </p:embeddedFontLst>
  <p:custDataLst>
    <p:tags r:id="rId3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85557" autoAdjust="0"/>
  </p:normalViewPr>
  <p:slideViewPr>
    <p:cSldViewPr snapToGrid="0" showGuides="1">
      <p:cViewPr varScale="1">
        <p:scale>
          <a:sx n="103" d="100"/>
          <a:sy n="103" d="100"/>
        </p:scale>
        <p:origin x="150" y="336"/>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2934"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tags" Target="tags/tag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20/03/2023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28.png>
</file>

<file path=ppt/media/image29.pn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jpg>
</file>

<file path=ppt/media/image38.jpg>
</file>

<file path=ppt/media/image39.jpg>
</file>

<file path=ppt/media/image4.png>
</file>

<file path=ppt/media/image40.gif>
</file>

<file path=ppt/media/image41.jpg>
</file>

<file path=ppt/media/image42.jpg>
</file>

<file path=ppt/media/image43.jpg>
</file>

<file path=ppt/media/image44.jpg>
</file>

<file path=ppt/media/image45.png>
</file>

<file path=ppt/media/image46.png>
</file>

<file path=ppt/media/image47.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20/03/2023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ROB</a:t>
            </a:r>
          </a:p>
          <a:p>
            <a:r>
              <a:rPr lang="en-US" sz="800" dirty="0">
                <a:effectLst/>
                <a:latin typeface="+mn-lt"/>
                <a:ea typeface="Calibri" panose="020F0502020204030204" pitchFamily="34" charset="0"/>
                <a:cs typeface="Times New Roman" panose="02020603050405020304" pitchFamily="18" charset="0"/>
              </a:rPr>
              <a:t>Hi everyone, for our project </a:t>
            </a:r>
            <a:r>
              <a:rPr lang="en-US" sz="800" dirty="0" err="1">
                <a:effectLst/>
                <a:latin typeface="+mn-lt"/>
                <a:ea typeface="Calibri" panose="020F0502020204030204" pitchFamily="34" charset="0"/>
                <a:cs typeface="Times New Roman" panose="02020603050405020304" pitchFamily="18" charset="0"/>
              </a:rPr>
              <a:t>Anshu</a:t>
            </a:r>
            <a:r>
              <a:rPr lang="en-US" sz="800" dirty="0">
                <a:effectLst/>
                <a:latin typeface="+mn-lt"/>
                <a:ea typeface="Calibri" panose="020F0502020204030204" pitchFamily="34" charset="0"/>
                <a:cs typeface="Times New Roman" panose="02020603050405020304" pitchFamily="18" charset="0"/>
              </a:rPr>
              <a:t>, </a:t>
            </a:r>
            <a:r>
              <a:rPr lang="en-US" sz="800" dirty="0" err="1">
                <a:effectLst/>
                <a:latin typeface="+mn-lt"/>
                <a:ea typeface="Calibri" panose="020F0502020204030204" pitchFamily="34" charset="0"/>
                <a:cs typeface="Times New Roman" panose="02020603050405020304" pitchFamily="18" charset="0"/>
              </a:rPr>
              <a:t>Zalak</a:t>
            </a:r>
            <a:r>
              <a:rPr lang="en-US" sz="800" dirty="0">
                <a:effectLst/>
                <a:latin typeface="+mn-lt"/>
                <a:ea typeface="Calibri" panose="020F0502020204030204" pitchFamily="34" charset="0"/>
                <a:cs typeface="Times New Roman" panose="02020603050405020304" pitchFamily="18" charset="0"/>
              </a:rPr>
              <a:t> and I created an interactive data dashboard to explore the impact of interest rate changes on the Australian Housing market.</a:t>
            </a:r>
          </a:p>
          <a:p>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61754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11</a:t>
            </a:fld>
            <a:endParaRPr lang="en-GB" dirty="0"/>
          </a:p>
        </p:txBody>
      </p:sp>
    </p:spTree>
    <p:extLst>
      <p:ext uri="{BB962C8B-B14F-4D97-AF65-F5344CB8AC3E}">
        <p14:creationId xmlns:p14="http://schemas.microsoft.com/office/powerpoint/2010/main" val="1508988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12</a:t>
            </a:fld>
            <a:endParaRPr lang="en-GB" dirty="0"/>
          </a:p>
        </p:txBody>
      </p:sp>
    </p:spTree>
    <p:extLst>
      <p:ext uri="{BB962C8B-B14F-4D97-AF65-F5344CB8AC3E}">
        <p14:creationId xmlns:p14="http://schemas.microsoft.com/office/powerpoint/2010/main" val="1979188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1285091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14</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ANSHU</a:t>
            </a:r>
          </a:p>
          <a:p>
            <a:pPr algn="l">
              <a:buFont typeface="Arial" panose="020B0604020202020204" pitchFamily="34" charset="0"/>
              <a:buChar char="•"/>
            </a:pPr>
            <a:r>
              <a:rPr lang="en-US" b="0" i="0" dirty="0">
                <a:solidFill>
                  <a:srgbClr val="374151"/>
                </a:solidFill>
                <a:effectLst/>
                <a:latin typeface="+mn-lt"/>
              </a:rPr>
              <a:t> Showcases relationship between interest rate changes and the Australian housing market through average house prices.</a:t>
            </a:r>
          </a:p>
          <a:p>
            <a:pPr lvl="1" algn="l">
              <a:buFont typeface="Arial" panose="020B0604020202020204" pitchFamily="34" charset="0"/>
              <a:buChar char="•"/>
            </a:pPr>
            <a:r>
              <a:rPr lang="en-US" b="0" i="0" dirty="0">
                <a:solidFill>
                  <a:srgbClr val="374151"/>
                </a:solidFill>
                <a:effectLst/>
                <a:latin typeface="+mn-lt"/>
              </a:rPr>
              <a:t> The graph shows the inverse relationship between the Cash Rate and average house prices. When</a:t>
            </a:r>
            <a:r>
              <a:rPr lang="en-US" b="0" i="0" dirty="0">
                <a:solidFill>
                  <a:srgbClr val="000000"/>
                </a:solidFill>
                <a:effectLst/>
                <a:latin typeface="+mn-lt"/>
              </a:rPr>
              <a:t> the Cash Rate is high, it's more expensive to borrow and may slow down the housing market resulting in lower how prices. If it's low, borrowing is cheaper and the housing market may become more active. </a:t>
            </a:r>
          </a:p>
          <a:p>
            <a:pPr lvl="1" algn="l">
              <a:buFont typeface="Arial" panose="020B0604020202020204" pitchFamily="34" charset="0"/>
              <a:buChar char="•"/>
            </a:pPr>
            <a:endParaRPr lang="en-US" b="0" i="0" dirty="0">
              <a:solidFill>
                <a:srgbClr val="000000"/>
              </a:solidFill>
              <a:effectLst/>
              <a:latin typeface="+mn-lt"/>
            </a:endParaRPr>
          </a:p>
          <a:p>
            <a:pPr lvl="0" algn="l">
              <a:buFont typeface="Arial" panose="020B0604020202020204" pitchFamily="34" charset="0"/>
              <a:buNone/>
            </a:pPr>
            <a:r>
              <a:rPr lang="en-US" b="1" i="0" dirty="0">
                <a:solidFill>
                  <a:srgbClr val="000000"/>
                </a:solidFill>
                <a:effectLst/>
                <a:latin typeface="+mn-lt"/>
              </a:rPr>
              <a:t>Benefits of </a:t>
            </a:r>
            <a:r>
              <a:rPr lang="en-US" b="1" i="0" dirty="0" err="1">
                <a:solidFill>
                  <a:srgbClr val="000000"/>
                </a:solidFill>
                <a:effectLst/>
                <a:latin typeface="+mn-lt"/>
              </a:rPr>
              <a:t>Plotly</a:t>
            </a:r>
            <a:endParaRPr lang="en-US" b="1" i="0" dirty="0">
              <a:solidFill>
                <a:srgbClr val="374151"/>
              </a:solidFill>
              <a:effectLst/>
              <a:latin typeface="+mn-lt"/>
            </a:endParaRPr>
          </a:p>
          <a:p>
            <a:pPr algn="l">
              <a:buFont typeface="Arial" panose="020B0604020202020204" pitchFamily="34" charset="0"/>
              <a:buChar char="•"/>
            </a:pPr>
            <a:r>
              <a:rPr lang="en-US" b="0" i="0" dirty="0">
                <a:solidFill>
                  <a:srgbClr val="374151"/>
                </a:solidFill>
                <a:effectLst/>
                <a:latin typeface="+mn-lt"/>
              </a:rPr>
              <a:t> Interactive and visually appealing representation of data</a:t>
            </a:r>
          </a:p>
          <a:p>
            <a:pPr algn="l">
              <a:buFont typeface="Arial" panose="020B0604020202020204" pitchFamily="34" charset="0"/>
              <a:buChar char="•"/>
            </a:pPr>
            <a:r>
              <a:rPr lang="en-US" b="0" i="0" dirty="0">
                <a:solidFill>
                  <a:srgbClr val="374151"/>
                </a:solidFill>
                <a:effectLst/>
                <a:latin typeface="+mn-lt"/>
              </a:rPr>
              <a:t> Allows for easy comparison of different states or Australia as a whole</a:t>
            </a:r>
          </a:p>
          <a:p>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15</a:t>
            </a:fld>
            <a:endParaRPr lang="en-GB" dirty="0"/>
          </a:p>
        </p:txBody>
      </p:sp>
    </p:spTree>
    <p:extLst>
      <p:ext uri="{BB962C8B-B14F-4D97-AF65-F5344CB8AC3E}">
        <p14:creationId xmlns:p14="http://schemas.microsoft.com/office/powerpoint/2010/main" val="10703878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18</a:t>
            </a:fld>
            <a:endParaRPr lang="en-GB" dirty="0"/>
          </a:p>
        </p:txBody>
      </p:sp>
    </p:spTree>
    <p:extLst>
      <p:ext uri="{BB962C8B-B14F-4D97-AF65-F5344CB8AC3E}">
        <p14:creationId xmlns:p14="http://schemas.microsoft.com/office/powerpoint/2010/main" val="25141052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20</a:t>
            </a:fld>
            <a:endParaRPr lang="en-GB" dirty="0"/>
          </a:p>
        </p:txBody>
      </p:sp>
    </p:spTree>
    <p:extLst>
      <p:ext uri="{BB962C8B-B14F-4D97-AF65-F5344CB8AC3E}">
        <p14:creationId xmlns:p14="http://schemas.microsoft.com/office/powerpoint/2010/main" val="1653106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21</a:t>
            </a:fld>
            <a:endParaRPr lang="en-GB" dirty="0"/>
          </a:p>
        </p:txBody>
      </p:sp>
    </p:spTree>
    <p:extLst>
      <p:ext uri="{BB962C8B-B14F-4D97-AF65-F5344CB8AC3E}">
        <p14:creationId xmlns:p14="http://schemas.microsoft.com/office/powerpoint/2010/main" val="42028906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22</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Calibri" panose="020F0502020204030204" pitchFamily="34" charset="0"/>
              <a:buNone/>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ROB</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I will introduce project in more detail,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 will look at our data analysis approach,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go through our interactive dashboard</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lastly at look at some of the limitations of our analysis with a view to future work,</a:t>
            </a:r>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4292F"/>
                </a:solidFill>
                <a:effectLst/>
                <a:latin typeface="+mn-lt"/>
              </a:rPr>
              <a:t>ROB</a:t>
            </a:r>
          </a:p>
          <a:p>
            <a:r>
              <a:rPr lang="en-US" b="0" i="0" dirty="0">
                <a:solidFill>
                  <a:srgbClr val="24292F"/>
                </a:solidFill>
                <a:effectLst/>
                <a:latin typeface="+mn-lt"/>
              </a:rPr>
              <a:t>Inspiration for this project came from the need to understand the likely impacts of recent accelerated interest rate changes on the Australian housing market.</a:t>
            </a:r>
          </a:p>
          <a:p>
            <a:endParaRPr lang="en-US" b="0" i="0" dirty="0">
              <a:solidFill>
                <a:srgbClr val="000000"/>
              </a:solidFill>
              <a:effectLst/>
              <a:latin typeface="+mn-lt"/>
            </a:endParaRPr>
          </a:p>
          <a:p>
            <a:r>
              <a:rPr lang="en-US" b="0" i="0" dirty="0">
                <a:solidFill>
                  <a:srgbClr val="000000"/>
                </a:solidFill>
                <a:effectLst/>
                <a:latin typeface="+mn-lt"/>
              </a:rPr>
              <a:t>Just to give you a brief explanation of the terms we will use.</a:t>
            </a:r>
          </a:p>
          <a:p>
            <a:r>
              <a:rPr lang="en-US" b="0" i="0" dirty="0">
                <a:solidFill>
                  <a:srgbClr val="000000"/>
                </a:solidFill>
                <a:effectLst/>
                <a:latin typeface="+mn-lt"/>
              </a:rPr>
              <a:t>The Cash Rate, which is set by the Reserve Bank of Australia (RBA), affects the cost of borrowing money. When the Cash Rate is high, it's more expensive to borrow and may slow down the housing market. If it's low, borrowing is cheaper and the housing market may become more active. Over the last 10 years, the Cash Rate has decreased, but recently started to increase to address rising inflation.</a:t>
            </a:r>
          </a:p>
          <a:p>
            <a:endParaRPr lang="en-US" b="0" i="0" dirty="0">
              <a:solidFill>
                <a:srgbClr val="000000"/>
              </a:solidFill>
              <a:effectLst/>
              <a:latin typeface="+mn-lt"/>
            </a:endParaRPr>
          </a:p>
          <a:p>
            <a:r>
              <a:rPr lang="en-US" b="0" i="0" dirty="0">
                <a:solidFill>
                  <a:srgbClr val="374151"/>
                </a:solidFill>
                <a:effectLst/>
                <a:latin typeface="+mn-lt"/>
              </a:rPr>
              <a:t>The RBA's decisions on the cash rate can have a significant impact on the Australian housing market, and it’s really important for people to be aware of these changes.</a:t>
            </a:r>
          </a:p>
          <a:p>
            <a:br>
              <a:rPr lang="en-US" b="0" i="0" dirty="0">
                <a:solidFill>
                  <a:srgbClr val="374151"/>
                </a:solidFill>
                <a:effectLst/>
                <a:latin typeface="+mn-lt"/>
              </a:rPr>
            </a:br>
            <a:r>
              <a:rPr lang="en-US" b="0" i="0" dirty="0">
                <a:solidFill>
                  <a:srgbClr val="374151"/>
                </a:solidFill>
                <a:effectLst/>
                <a:latin typeface="+mn-lt"/>
              </a:rPr>
              <a:t>This project is a unique contribution to understand these changes.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1743319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latin typeface="+mn-lt"/>
              </a:rPr>
              <a:t>ROB 01- Data Sources</a:t>
            </a:r>
          </a:p>
          <a:p>
            <a:pPr marL="171450" lvl="0" indent="-171450">
              <a:buFont typeface="Arial" panose="020B0604020202020204" pitchFamily="34" charset="0"/>
              <a:buChar char="•"/>
            </a:pPr>
            <a:r>
              <a:rPr lang="en-AU" b="0" dirty="0">
                <a:latin typeface="+mn-lt"/>
              </a:rPr>
              <a:t>Only accessed official economic &amp; govt data </a:t>
            </a:r>
            <a:r>
              <a:rPr lang="en-AU" b="0" dirty="0" err="1">
                <a:latin typeface="+mn-lt"/>
              </a:rPr>
              <a:t>souces</a:t>
            </a:r>
            <a:r>
              <a:rPr lang="en-AU" b="0" dirty="0">
                <a:latin typeface="+mn-lt"/>
              </a:rPr>
              <a:t>, specially the ABS and RBA</a:t>
            </a:r>
          </a:p>
          <a:p>
            <a:pPr marL="171450" lvl="0" indent="-171450">
              <a:buFont typeface="Arial" panose="020B0604020202020204" pitchFamily="34" charset="0"/>
              <a:buChar char="•"/>
            </a:pPr>
            <a:r>
              <a:rPr lang="en-AU" b="0" dirty="0">
                <a:latin typeface="+mn-lt"/>
              </a:rPr>
              <a:t>Looked at recent data only from about the last 10 years</a:t>
            </a:r>
          </a:p>
          <a:p>
            <a:pPr marL="171450" lvl="0" indent="-171450">
              <a:buFont typeface="Arial" panose="020B0604020202020204" pitchFamily="34" charset="0"/>
              <a:buChar char="•"/>
            </a:pPr>
            <a:r>
              <a:rPr lang="en-AU" b="0" dirty="0">
                <a:latin typeface="+mn-lt"/>
              </a:rPr>
              <a:t>I’ll now hand over to </a:t>
            </a:r>
            <a:r>
              <a:rPr lang="en-AU" b="0" dirty="0" err="1">
                <a:latin typeface="+mn-lt"/>
              </a:rPr>
              <a:t>Anshu</a:t>
            </a:r>
            <a:r>
              <a:rPr lang="en-AU" b="0" dirty="0">
                <a:latin typeface="+mn-lt"/>
              </a:rPr>
              <a:t> to talk through the ETL and Web Framework</a:t>
            </a:r>
          </a:p>
          <a:p>
            <a:pPr marL="0" lvl="0" indent="0">
              <a:buFont typeface="Arial" panose="020B0604020202020204" pitchFamily="34" charset="0"/>
              <a:buNone/>
            </a:pPr>
            <a:r>
              <a:rPr lang="en-AU" b="1" dirty="0">
                <a:latin typeface="+mn-lt"/>
              </a:rPr>
              <a:t>ANSHU 02 &amp; 03 – ETL &amp; Web Framework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74151"/>
                </a:solidFill>
                <a:effectLst/>
                <a:latin typeface="+mn-lt"/>
              </a:rPr>
              <a:t>uses SQLAlchemy as the Object Relational Mapper (ORM) to interact with a remote database hosted on Amazon Web Services (AWS). The database username and password are stored in a </a:t>
            </a:r>
            <a:r>
              <a:rPr lang="en-US" b="0" i="0" dirty="0" err="1">
                <a:solidFill>
                  <a:srgbClr val="374151"/>
                </a:solidFill>
                <a:effectLst/>
                <a:latin typeface="+mn-lt"/>
              </a:rPr>
              <a:t>gitignore</a:t>
            </a:r>
            <a:r>
              <a:rPr lang="en-US" b="0" i="0" dirty="0">
                <a:solidFill>
                  <a:srgbClr val="374151"/>
                </a:solidFill>
                <a:effectLst/>
                <a:latin typeface="+mn-lt"/>
              </a:rPr>
              <a:t> file (console.py) to protect sensitive information.</a:t>
            </a:r>
            <a:endParaRPr lang="en-AU" b="1" dirty="0">
              <a:latin typeface="+mn-lt"/>
            </a:endParaRPr>
          </a:p>
          <a:p>
            <a:pPr marL="171450" indent="-171450">
              <a:buFont typeface="Arial" panose="020B0604020202020204" pitchFamily="34" charset="0"/>
              <a:buChar char="•"/>
            </a:pPr>
            <a:r>
              <a:rPr lang="en-AU" dirty="0">
                <a:latin typeface="+mn-lt"/>
              </a:rPr>
              <a:t>Flask app </a:t>
            </a:r>
            <a:r>
              <a:rPr lang="en-US" b="0" i="0" dirty="0">
                <a:solidFill>
                  <a:srgbClr val="374151"/>
                </a:solidFill>
                <a:effectLst/>
                <a:latin typeface="+mn-lt"/>
              </a:rPr>
              <a:t>serves as the dynamic content to the user's browser.</a:t>
            </a:r>
          </a:p>
          <a:p>
            <a:pPr marL="171450" indent="-171450">
              <a:buFont typeface="Arial" panose="020B0604020202020204" pitchFamily="34" charset="0"/>
              <a:buChar char="•"/>
            </a:pPr>
            <a:r>
              <a:rPr lang="en-US" b="0" i="0" dirty="0">
                <a:solidFill>
                  <a:srgbClr val="374151"/>
                </a:solidFill>
                <a:effectLst/>
                <a:latin typeface="+mn-lt"/>
              </a:rPr>
              <a:t>Use of ajax technique AJAX to send requests to the server in the background, without reloading the entire page, and updating parts of the page based on the response. </a:t>
            </a:r>
          </a:p>
          <a:p>
            <a:pPr marL="0" indent="0">
              <a:buFont typeface="Arial" panose="020B0604020202020204" pitchFamily="34" charset="0"/>
              <a:buNone/>
            </a:pPr>
            <a:r>
              <a:rPr lang="en-US" b="1" i="0" dirty="0">
                <a:solidFill>
                  <a:srgbClr val="374151"/>
                </a:solidFill>
                <a:effectLst/>
                <a:latin typeface="+mn-lt"/>
              </a:rPr>
              <a:t>ROB 04 – Data </a:t>
            </a:r>
            <a:r>
              <a:rPr lang="en-US" b="1" i="0" dirty="0" err="1">
                <a:solidFill>
                  <a:srgbClr val="374151"/>
                </a:solidFill>
                <a:effectLst/>
                <a:latin typeface="+mn-lt"/>
              </a:rPr>
              <a:t>Visualisation</a:t>
            </a:r>
            <a:endParaRPr lang="en-US" b="1" i="0" dirty="0">
              <a:solidFill>
                <a:srgbClr val="374151"/>
              </a:solidFill>
              <a:effectLst/>
              <a:latin typeface="+mn-lt"/>
            </a:endParaRPr>
          </a:p>
          <a:p>
            <a:pPr marL="171450" indent="-171450">
              <a:buFont typeface="Arial" panose="020B0604020202020204" pitchFamily="34" charset="0"/>
              <a:buChar char="•"/>
            </a:pPr>
            <a:r>
              <a:rPr lang="en-US" b="0" i="0" dirty="0" err="1">
                <a:solidFill>
                  <a:srgbClr val="374151"/>
                </a:solidFill>
                <a:effectLst/>
                <a:latin typeface="+mn-lt"/>
              </a:rPr>
              <a:t>Plotly</a:t>
            </a:r>
            <a:r>
              <a:rPr lang="en-US" b="0" i="0" dirty="0">
                <a:solidFill>
                  <a:srgbClr val="374151"/>
                </a:solidFill>
                <a:effectLst/>
                <a:latin typeface="+mn-lt"/>
              </a:rPr>
              <a:t> for charts.</a:t>
            </a:r>
          </a:p>
          <a:p>
            <a:pPr marL="171450" indent="-171450">
              <a:buFont typeface="Arial" panose="020B0604020202020204" pitchFamily="34" charset="0"/>
              <a:buChar char="•"/>
            </a:pPr>
            <a:r>
              <a:rPr lang="en-US" b="0" i="0" dirty="0">
                <a:solidFill>
                  <a:srgbClr val="374151"/>
                </a:solidFill>
                <a:effectLst/>
                <a:latin typeface="+mn-lt"/>
              </a:rPr>
              <a:t>Leaflet for our maps, using D3 to get </a:t>
            </a:r>
            <a:r>
              <a:rPr lang="en-US" b="0" i="0" dirty="0" err="1">
                <a:solidFill>
                  <a:srgbClr val="374151"/>
                </a:solidFill>
                <a:effectLst/>
                <a:latin typeface="+mn-lt"/>
              </a:rPr>
              <a:t>GeoJSON</a:t>
            </a:r>
            <a:r>
              <a:rPr lang="en-US" b="0" i="0" dirty="0">
                <a:solidFill>
                  <a:srgbClr val="374151"/>
                </a:solidFill>
                <a:effectLst/>
                <a:latin typeface="+mn-lt"/>
              </a:rPr>
              <a:t> data for Australian states.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16064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1936329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438591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dirty="0"/>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2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2601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0295377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649752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3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951215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2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10392455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8893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ags" Target="../tags/tag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custDataLst>
              <p:tags r:id="rId68"/>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8" name="TextBox 7">
            <a:extLs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9CAB9EC7-F5E0-4684-A576-ECACF26F902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 id="2147483903" r:id="rId61"/>
    <p:sldLayoutId id="2147483904" r:id="rId62"/>
    <p:sldLayoutId id="2147483905" r:id="rId63"/>
    <p:sldLayoutId id="2147484020" r:id="rId64"/>
    <p:sldLayoutId id="2147484021" r:id="rId65"/>
    <p:sldLayoutId id="2147483919" r:id="rId66"/>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8" Type="http://schemas.openxmlformats.org/officeDocument/2006/relationships/image" Target="../media/image41.jpg"/><Relationship Id="rId3" Type="http://schemas.openxmlformats.org/officeDocument/2006/relationships/image" Target="../media/image37.jpg"/><Relationship Id="rId7" Type="http://schemas.openxmlformats.org/officeDocument/2006/relationships/image" Target="../media/image40.gif"/><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39.jpg"/><Relationship Id="rId11" Type="http://schemas.openxmlformats.org/officeDocument/2006/relationships/image" Target="../media/image44.jpg"/><Relationship Id="rId5" Type="http://schemas.openxmlformats.org/officeDocument/2006/relationships/image" Target="../media/image38.jpg"/><Relationship Id="rId10" Type="http://schemas.openxmlformats.org/officeDocument/2006/relationships/image" Target="../media/image43.jpg"/><Relationship Id="rId4" Type="http://schemas.openxmlformats.org/officeDocument/2006/relationships/image" Target="../media/image35.png"/><Relationship Id="rId9" Type="http://schemas.openxmlformats.org/officeDocument/2006/relationships/image" Target="../media/image42.jp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4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31.jpeg"/></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bwMode="inv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5353" y="1498740"/>
            <a:ext cx="11583447" cy="3397077"/>
          </a:xfrm>
        </p:spPr>
        <p:txBody>
          <a:bodyPr>
            <a:normAutofit/>
          </a:bodyPr>
          <a:lstStyle/>
          <a:p>
            <a:r>
              <a:rPr lang="en-US" sz="6000" dirty="0"/>
              <a:t>Machine Learning to diagnose </a:t>
            </a:r>
            <a:r>
              <a:rPr lang="en-US" sz="6000" dirty="0" err="1"/>
              <a:t>Oesophageal</a:t>
            </a:r>
            <a:r>
              <a:rPr lang="en-US" sz="6000" dirty="0"/>
              <a:t> Cancer</a:t>
            </a:r>
            <a:endParaRPr lang="en-GB" sz="60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1446447" y="3155822"/>
            <a:ext cx="2554663" cy="1466816"/>
          </a:xfrm>
        </p:spPr>
        <p:txBody>
          <a:bodyPr>
            <a:normAutofit/>
          </a:bodyPr>
          <a:lstStyle/>
          <a:p>
            <a:pPr lvl="1"/>
            <a:r>
              <a:rPr lang="en-GB" sz="1800" b="1" dirty="0"/>
              <a:t>Project 4 group:</a:t>
            </a:r>
          </a:p>
          <a:p>
            <a:pPr lvl="1"/>
            <a:r>
              <a:rPr lang="en-GB" sz="1800" dirty="0"/>
              <a:t>Robert Franklin</a:t>
            </a:r>
          </a:p>
          <a:p>
            <a:pPr lvl="1"/>
            <a:r>
              <a:rPr lang="en-GB" sz="1800" dirty="0"/>
              <a:t>Brianna O’Connor</a:t>
            </a:r>
          </a:p>
          <a:p>
            <a:pPr lvl="1"/>
            <a:r>
              <a:rPr lang="en-GB" sz="1800" dirty="0"/>
              <a:t>Marisa Duong</a:t>
            </a:r>
          </a:p>
        </p:txBody>
      </p:sp>
      <p:pic>
        <p:nvPicPr>
          <p:cNvPr id="2050" name="Picture 2" descr="Esophageal cancer: 10 things to know | MD Anderson Cancer Center">
            <a:extLst>
              <a:ext uri="{FF2B5EF4-FFF2-40B4-BE49-F238E27FC236}">
                <a16:creationId xmlns:a16="http://schemas.microsoft.com/office/drawing/2014/main" id="{67BAF7B5-C770-40C8-8629-1B9CAB55A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975" y="2809230"/>
            <a:ext cx="3857143"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Machine Learning? 2022 Beginner's Guide">
            <a:extLst>
              <a:ext uri="{FF2B5EF4-FFF2-40B4-BE49-F238E27FC236}">
                <a16:creationId xmlns:a16="http://schemas.microsoft.com/office/drawing/2014/main" id="{4FB80ACD-C4A7-52D9-9388-B59D31CDD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722"/>
          <a:stretch/>
        </p:blipFill>
        <p:spPr bwMode="auto">
          <a:xfrm>
            <a:off x="5893974" y="2809230"/>
            <a:ext cx="1536001" cy="216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3A3ECC-AB24-E77E-F93E-6624C553B686}"/>
              </a:ext>
            </a:extLst>
          </p:cNvPr>
          <p:cNvSpPr txBox="1"/>
          <p:nvPr/>
        </p:nvSpPr>
        <p:spPr>
          <a:xfrm>
            <a:off x="10072239" y="6366963"/>
            <a:ext cx="2429758" cy="338554"/>
          </a:xfrm>
          <a:prstGeom prst="rect">
            <a:avLst/>
          </a:prstGeom>
          <a:noFill/>
        </p:spPr>
        <p:txBody>
          <a:bodyPr wrap="square">
            <a:spAutoFit/>
          </a:bodyPr>
          <a:lstStyle/>
          <a:p>
            <a:pPr lvl="1"/>
            <a:r>
              <a:rPr lang="en-GB" sz="1600" i="1" dirty="0"/>
              <a:t>21 March 2023</a:t>
            </a:r>
          </a:p>
        </p:txBody>
      </p:sp>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5260936" y="1947332"/>
            <a:ext cx="6329931"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5" name="TextBox 4">
            <a:extLst>
              <a:ext uri="{FF2B5EF4-FFF2-40B4-BE49-F238E27FC236}">
                <a16:creationId xmlns:a16="http://schemas.microsoft.com/office/drawing/2014/main" id="{537B92C1-5DF3-DD45-4350-7B5972F63147}"/>
              </a:ext>
            </a:extLst>
          </p:cNvPr>
          <p:cNvSpPr txBox="1"/>
          <p:nvPr/>
        </p:nvSpPr>
        <p:spPr>
          <a:xfrm>
            <a:off x="7242139" y="1326652"/>
            <a:ext cx="2629994"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Wet lab protein data</a:t>
            </a:r>
          </a:p>
        </p:txBody>
      </p:sp>
    </p:spTree>
    <p:extLst>
      <p:ext uri="{BB962C8B-B14F-4D97-AF65-F5344CB8AC3E}">
        <p14:creationId xmlns:p14="http://schemas.microsoft.com/office/powerpoint/2010/main" val="2601196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5902AB-12E5-1471-E8AA-3B9785FA478B}"/>
              </a:ext>
            </a:extLst>
          </p:cNvPr>
          <p:cNvPicPr>
            <a:picLocks noChangeAspect="1"/>
          </p:cNvPicPr>
          <p:nvPr/>
        </p:nvPicPr>
        <p:blipFill>
          <a:blip r:embed="rId3"/>
          <a:stretch>
            <a:fillRect/>
          </a:stretch>
        </p:blipFill>
        <p:spPr>
          <a:xfrm>
            <a:off x="418566" y="842039"/>
            <a:ext cx="10938933" cy="5939421"/>
          </a:xfrm>
          <a:prstGeom prst="rect">
            <a:avLst/>
          </a:prstGeom>
        </p:spPr>
      </p:pic>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9" name="Rectangle 8">
            <a:extLst>
              <a:ext uri="{FF2B5EF4-FFF2-40B4-BE49-F238E27FC236}">
                <a16:creationId xmlns:a16="http://schemas.microsoft.com/office/drawing/2014/main" id="{5533B8CF-4C80-5E88-0662-2535CBC5B743}"/>
              </a:ext>
            </a:extLst>
          </p:cNvPr>
          <p:cNvSpPr/>
          <p:nvPr/>
        </p:nvSpPr>
        <p:spPr>
          <a:xfrm>
            <a:off x="4304204" y="1752600"/>
            <a:ext cx="4915996" cy="543909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8" name="TextBox 7">
            <a:extLst>
              <a:ext uri="{FF2B5EF4-FFF2-40B4-BE49-F238E27FC236}">
                <a16:creationId xmlns:a16="http://schemas.microsoft.com/office/drawing/2014/main" id="{134F431D-C67E-FC64-86C1-452522CD119E}"/>
              </a:ext>
            </a:extLst>
          </p:cNvPr>
          <p:cNvSpPr txBox="1"/>
          <p:nvPr/>
        </p:nvSpPr>
        <p:spPr>
          <a:xfrm>
            <a:off x="5868140" y="1257264"/>
            <a:ext cx="2629994"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Clinical data</a:t>
            </a:r>
          </a:p>
        </p:txBody>
      </p:sp>
    </p:spTree>
    <p:extLst>
      <p:ext uri="{BB962C8B-B14F-4D97-AF65-F5344CB8AC3E}">
        <p14:creationId xmlns:p14="http://schemas.microsoft.com/office/powerpoint/2010/main" val="3168483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134F431D-C67E-FC64-86C1-452522CD119E}"/>
              </a:ext>
            </a:extLst>
          </p:cNvPr>
          <p:cNvSpPr txBox="1"/>
          <p:nvPr/>
        </p:nvSpPr>
        <p:spPr>
          <a:xfrm>
            <a:off x="3851372" y="1482931"/>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50 rows</a:t>
            </a:r>
          </a:p>
        </p:txBody>
      </p:sp>
      <p:pic>
        <p:nvPicPr>
          <p:cNvPr id="6" name="Picture 5">
            <a:extLst>
              <a:ext uri="{FF2B5EF4-FFF2-40B4-BE49-F238E27FC236}">
                <a16:creationId xmlns:a16="http://schemas.microsoft.com/office/drawing/2014/main" id="{8C084BC9-0FCA-309E-C8D0-080AE4780824}"/>
              </a:ext>
            </a:extLst>
          </p:cNvPr>
          <p:cNvPicPr>
            <a:picLocks noChangeAspect="1"/>
          </p:cNvPicPr>
          <p:nvPr/>
        </p:nvPicPr>
        <p:blipFill>
          <a:blip r:embed="rId3"/>
          <a:stretch>
            <a:fillRect/>
          </a:stretch>
        </p:blipFill>
        <p:spPr>
          <a:xfrm>
            <a:off x="3158734" y="925997"/>
            <a:ext cx="5541902" cy="562053"/>
          </a:xfrm>
          <a:prstGeom prst="rect">
            <a:avLst/>
          </a:prstGeom>
        </p:spPr>
      </p:pic>
      <p:sp>
        <p:nvSpPr>
          <p:cNvPr id="10" name="TextBox 9">
            <a:extLst>
              <a:ext uri="{FF2B5EF4-FFF2-40B4-BE49-F238E27FC236}">
                <a16:creationId xmlns:a16="http://schemas.microsoft.com/office/drawing/2014/main" id="{17B459C1-E2D3-0C93-0560-A957469C257E}"/>
              </a:ext>
            </a:extLst>
          </p:cNvPr>
          <p:cNvSpPr txBox="1"/>
          <p:nvPr/>
        </p:nvSpPr>
        <p:spPr>
          <a:xfrm>
            <a:off x="6735547" y="1482932"/>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253 rows</a:t>
            </a:r>
          </a:p>
        </p:txBody>
      </p:sp>
      <p:pic>
        <p:nvPicPr>
          <p:cNvPr id="18" name="Picture 17">
            <a:extLst>
              <a:ext uri="{FF2B5EF4-FFF2-40B4-BE49-F238E27FC236}">
                <a16:creationId xmlns:a16="http://schemas.microsoft.com/office/drawing/2014/main" id="{A5B0D92A-A9E2-81DF-8037-DE84314794F6}"/>
              </a:ext>
            </a:extLst>
          </p:cNvPr>
          <p:cNvPicPr>
            <a:picLocks noChangeAspect="1"/>
          </p:cNvPicPr>
          <p:nvPr/>
        </p:nvPicPr>
        <p:blipFill>
          <a:blip r:embed="rId4"/>
          <a:stretch>
            <a:fillRect/>
          </a:stretch>
        </p:blipFill>
        <p:spPr>
          <a:xfrm>
            <a:off x="113465" y="1989708"/>
            <a:ext cx="11965070" cy="4725059"/>
          </a:xfrm>
          <a:prstGeom prst="rect">
            <a:avLst/>
          </a:prstGeom>
        </p:spPr>
      </p:pic>
      <p:sp>
        <p:nvSpPr>
          <p:cNvPr id="19" name="Oval 18">
            <a:extLst>
              <a:ext uri="{FF2B5EF4-FFF2-40B4-BE49-F238E27FC236}">
                <a16:creationId xmlns:a16="http://schemas.microsoft.com/office/drawing/2014/main" id="{09C94E04-D1AD-485D-529A-BAD2FFB25A28}"/>
              </a:ext>
            </a:extLst>
          </p:cNvPr>
          <p:cNvSpPr/>
          <p:nvPr/>
        </p:nvSpPr>
        <p:spPr>
          <a:xfrm>
            <a:off x="745067" y="6341245"/>
            <a:ext cx="1066800" cy="485461"/>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383728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Tableau 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9" name="Picture 8" descr="Chart&#10;&#10;Description automatically generated with medium confidence">
            <a:extLst>
              <a:ext uri="{FF2B5EF4-FFF2-40B4-BE49-F238E27FC236}">
                <a16:creationId xmlns:a16="http://schemas.microsoft.com/office/drawing/2014/main" id="{D62C627B-DB04-A3A5-F187-32ADC3967AFF}"/>
              </a:ext>
            </a:extLst>
          </p:cNvPr>
          <p:cNvPicPr>
            <a:picLocks noChangeAspect="1"/>
          </p:cNvPicPr>
          <p:nvPr/>
        </p:nvPicPr>
        <p:blipFill>
          <a:blip r:embed="rId3"/>
          <a:stretch>
            <a:fillRect/>
          </a:stretch>
        </p:blipFill>
        <p:spPr>
          <a:xfrm>
            <a:off x="2954411" y="2064039"/>
            <a:ext cx="2029342" cy="1189289"/>
          </a:xfrm>
          <a:prstGeom prst="rect">
            <a:avLst/>
          </a:prstGeom>
        </p:spPr>
      </p:pic>
      <p:sp>
        <p:nvSpPr>
          <p:cNvPr id="10" name="TextBox 9">
            <a:extLst>
              <a:ext uri="{FF2B5EF4-FFF2-40B4-BE49-F238E27FC236}">
                <a16:creationId xmlns:a16="http://schemas.microsoft.com/office/drawing/2014/main" id="{C942D36C-E94B-CF2D-8064-56B7EB987FBC}"/>
              </a:ext>
            </a:extLst>
          </p:cNvPr>
          <p:cNvSpPr txBox="1"/>
          <p:nvPr/>
        </p:nvSpPr>
        <p:spPr>
          <a:xfrm>
            <a:off x="3190972" y="1725271"/>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50 rows</a:t>
            </a:r>
          </a:p>
        </p:txBody>
      </p:sp>
      <p:pic>
        <p:nvPicPr>
          <p:cNvPr id="13" name="Picture 12">
            <a:extLst>
              <a:ext uri="{FF2B5EF4-FFF2-40B4-BE49-F238E27FC236}">
                <a16:creationId xmlns:a16="http://schemas.microsoft.com/office/drawing/2014/main" id="{1137129B-7EC2-422F-4953-AAC5C3A604F8}"/>
              </a:ext>
            </a:extLst>
          </p:cNvPr>
          <p:cNvPicPr>
            <a:picLocks noChangeAspect="1"/>
          </p:cNvPicPr>
          <p:nvPr/>
        </p:nvPicPr>
        <p:blipFill>
          <a:blip r:embed="rId4"/>
          <a:stretch>
            <a:fillRect/>
          </a:stretch>
        </p:blipFill>
        <p:spPr>
          <a:xfrm>
            <a:off x="2498334" y="1168337"/>
            <a:ext cx="5541902" cy="562053"/>
          </a:xfrm>
          <a:prstGeom prst="rect">
            <a:avLst/>
          </a:prstGeom>
        </p:spPr>
      </p:pic>
      <p:sp>
        <p:nvSpPr>
          <p:cNvPr id="14" name="TextBox 13">
            <a:extLst>
              <a:ext uri="{FF2B5EF4-FFF2-40B4-BE49-F238E27FC236}">
                <a16:creationId xmlns:a16="http://schemas.microsoft.com/office/drawing/2014/main" id="{25E7E8C3-C3EB-AD82-03A1-26D7A459BE22}"/>
              </a:ext>
            </a:extLst>
          </p:cNvPr>
          <p:cNvSpPr txBox="1"/>
          <p:nvPr/>
        </p:nvSpPr>
        <p:spPr>
          <a:xfrm>
            <a:off x="6075147" y="1725272"/>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253 rows</a:t>
            </a:r>
          </a:p>
        </p:txBody>
      </p:sp>
      <p:pic>
        <p:nvPicPr>
          <p:cNvPr id="18" name="Picture 17" descr="Chart, bar chart&#10;&#10;Description automatically generated">
            <a:extLst>
              <a:ext uri="{FF2B5EF4-FFF2-40B4-BE49-F238E27FC236}">
                <a16:creationId xmlns:a16="http://schemas.microsoft.com/office/drawing/2014/main" id="{5F85DA50-6D29-FEBB-2A87-74BF1E531EA0}"/>
              </a:ext>
            </a:extLst>
          </p:cNvPr>
          <p:cNvPicPr>
            <a:picLocks noChangeAspect="1"/>
          </p:cNvPicPr>
          <p:nvPr/>
        </p:nvPicPr>
        <p:blipFill>
          <a:blip r:embed="rId5"/>
          <a:stretch>
            <a:fillRect/>
          </a:stretch>
        </p:blipFill>
        <p:spPr>
          <a:xfrm>
            <a:off x="3165811" y="3480016"/>
            <a:ext cx="1292226" cy="2877272"/>
          </a:xfrm>
          <a:prstGeom prst="rect">
            <a:avLst/>
          </a:prstGeom>
        </p:spPr>
      </p:pic>
      <p:pic>
        <p:nvPicPr>
          <p:cNvPr id="20" name="Picture 19" descr="Chart, bar chart&#10;&#10;Description automatically generated">
            <a:extLst>
              <a:ext uri="{FF2B5EF4-FFF2-40B4-BE49-F238E27FC236}">
                <a16:creationId xmlns:a16="http://schemas.microsoft.com/office/drawing/2014/main" id="{E68242AA-2AC2-4A24-FFEC-3B74360CCCD1}"/>
              </a:ext>
            </a:extLst>
          </p:cNvPr>
          <p:cNvPicPr>
            <a:picLocks noChangeAspect="1"/>
          </p:cNvPicPr>
          <p:nvPr/>
        </p:nvPicPr>
        <p:blipFill>
          <a:blip r:embed="rId6"/>
          <a:stretch>
            <a:fillRect/>
          </a:stretch>
        </p:blipFill>
        <p:spPr>
          <a:xfrm>
            <a:off x="796611" y="3425715"/>
            <a:ext cx="1968808" cy="3076678"/>
          </a:xfrm>
          <a:prstGeom prst="rect">
            <a:avLst/>
          </a:prstGeom>
        </p:spPr>
      </p:pic>
      <p:pic>
        <p:nvPicPr>
          <p:cNvPr id="22" name="Picture 21" descr="Graphical user interface&#10;&#10;Description automatically generated with low confidence">
            <a:extLst>
              <a:ext uri="{FF2B5EF4-FFF2-40B4-BE49-F238E27FC236}">
                <a16:creationId xmlns:a16="http://schemas.microsoft.com/office/drawing/2014/main" id="{5C062774-6B4A-9588-B36B-ACAD82367087}"/>
              </a:ext>
            </a:extLst>
          </p:cNvPr>
          <p:cNvPicPr>
            <a:picLocks noChangeAspect="1"/>
          </p:cNvPicPr>
          <p:nvPr/>
        </p:nvPicPr>
        <p:blipFill>
          <a:blip r:embed="rId7"/>
          <a:stretch>
            <a:fillRect/>
          </a:stretch>
        </p:blipFill>
        <p:spPr>
          <a:xfrm>
            <a:off x="5500009" y="2014144"/>
            <a:ext cx="5955929" cy="1487046"/>
          </a:xfrm>
          <a:prstGeom prst="rect">
            <a:avLst/>
          </a:prstGeom>
        </p:spPr>
      </p:pic>
      <p:pic>
        <p:nvPicPr>
          <p:cNvPr id="26" name="Picture 25" descr="Chart, bar chart&#10;&#10;Description automatically generated">
            <a:extLst>
              <a:ext uri="{FF2B5EF4-FFF2-40B4-BE49-F238E27FC236}">
                <a16:creationId xmlns:a16="http://schemas.microsoft.com/office/drawing/2014/main" id="{FD44BB4B-69EA-4925-5028-18E1EFED30DC}"/>
              </a:ext>
            </a:extLst>
          </p:cNvPr>
          <p:cNvPicPr>
            <a:picLocks noChangeAspect="1"/>
          </p:cNvPicPr>
          <p:nvPr/>
        </p:nvPicPr>
        <p:blipFill>
          <a:blip r:embed="rId8"/>
          <a:stretch>
            <a:fillRect/>
          </a:stretch>
        </p:blipFill>
        <p:spPr>
          <a:xfrm>
            <a:off x="5801257" y="3543166"/>
            <a:ext cx="978020" cy="2822640"/>
          </a:xfrm>
          <a:prstGeom prst="rect">
            <a:avLst/>
          </a:prstGeom>
        </p:spPr>
      </p:pic>
      <p:pic>
        <p:nvPicPr>
          <p:cNvPr id="28" name="Picture 27" descr="Chart, bubble chart&#10;&#10;Description automatically generated">
            <a:extLst>
              <a:ext uri="{FF2B5EF4-FFF2-40B4-BE49-F238E27FC236}">
                <a16:creationId xmlns:a16="http://schemas.microsoft.com/office/drawing/2014/main" id="{4663CC5A-F5EF-10B5-3BDA-DBDC263FB65C}"/>
              </a:ext>
            </a:extLst>
          </p:cNvPr>
          <p:cNvPicPr>
            <a:picLocks noChangeAspect="1"/>
          </p:cNvPicPr>
          <p:nvPr/>
        </p:nvPicPr>
        <p:blipFill>
          <a:blip r:embed="rId9"/>
          <a:stretch>
            <a:fillRect/>
          </a:stretch>
        </p:blipFill>
        <p:spPr>
          <a:xfrm>
            <a:off x="7616820" y="3646287"/>
            <a:ext cx="2317152" cy="2658747"/>
          </a:xfrm>
          <a:prstGeom prst="rect">
            <a:avLst/>
          </a:prstGeom>
        </p:spPr>
      </p:pic>
      <p:grpSp>
        <p:nvGrpSpPr>
          <p:cNvPr id="36" name="Group 35">
            <a:extLst>
              <a:ext uri="{FF2B5EF4-FFF2-40B4-BE49-F238E27FC236}">
                <a16:creationId xmlns:a16="http://schemas.microsoft.com/office/drawing/2014/main" id="{5229008F-B320-C4DB-3F94-36D67C6373E5}"/>
              </a:ext>
            </a:extLst>
          </p:cNvPr>
          <p:cNvGrpSpPr/>
          <p:nvPr/>
        </p:nvGrpSpPr>
        <p:grpSpPr>
          <a:xfrm>
            <a:off x="8569854" y="1029432"/>
            <a:ext cx="3356424" cy="1578765"/>
            <a:chOff x="8569854" y="1029432"/>
            <a:chExt cx="3356424" cy="1578765"/>
          </a:xfrm>
        </p:grpSpPr>
        <p:pic>
          <p:nvPicPr>
            <p:cNvPr id="30" name="Picture 29" descr="Chart, histogram&#10;&#10;Description automatically generated">
              <a:extLst>
                <a:ext uri="{FF2B5EF4-FFF2-40B4-BE49-F238E27FC236}">
                  <a16:creationId xmlns:a16="http://schemas.microsoft.com/office/drawing/2014/main" id="{005F6507-0021-324B-BE31-E7902DB2CD22}"/>
                </a:ext>
              </a:extLst>
            </p:cNvPr>
            <p:cNvPicPr>
              <a:picLocks noChangeAspect="1"/>
            </p:cNvPicPr>
            <p:nvPr/>
          </p:nvPicPr>
          <p:blipFill>
            <a:blip r:embed="rId10"/>
            <a:stretch>
              <a:fillRect/>
            </a:stretch>
          </p:blipFill>
          <p:spPr>
            <a:xfrm>
              <a:off x="8569854" y="1029432"/>
              <a:ext cx="3118422" cy="1578765"/>
            </a:xfrm>
            <a:prstGeom prst="rect">
              <a:avLst/>
            </a:prstGeom>
          </p:spPr>
        </p:pic>
        <p:sp>
          <p:nvSpPr>
            <p:cNvPr id="31" name="TextBox 30">
              <a:extLst>
                <a:ext uri="{FF2B5EF4-FFF2-40B4-BE49-F238E27FC236}">
                  <a16:creationId xmlns:a16="http://schemas.microsoft.com/office/drawing/2014/main" id="{5E22D6ED-8276-31AD-5686-8BF8AA0AA919}"/>
                </a:ext>
              </a:extLst>
            </p:cNvPr>
            <p:cNvSpPr txBox="1"/>
            <p:nvPr/>
          </p:nvSpPr>
          <p:spPr>
            <a:xfrm>
              <a:off x="11041019" y="1367279"/>
              <a:ext cx="885259" cy="451536"/>
            </a:xfrm>
            <a:prstGeom prst="rect">
              <a:avLst/>
            </a:prstGeom>
          </p:spPr>
          <p:txBody>
            <a:bodyPr vert="horz" wrap="square" lIns="0" tIns="0" rIns="0" bIns="0" rtlCol="0" anchor="t" anchorCtr="0">
              <a:noAutofit/>
            </a:bodyPr>
            <a:lstStyle/>
            <a:p>
              <a:pPr algn="l">
                <a:spcAft>
                  <a:spcPts val="600"/>
                </a:spcAft>
              </a:pPr>
              <a:r>
                <a:rPr lang="en-AU" sz="1500" b="1" dirty="0"/>
                <a:t>BMI</a:t>
              </a:r>
            </a:p>
          </p:txBody>
        </p:sp>
      </p:grpSp>
      <p:grpSp>
        <p:nvGrpSpPr>
          <p:cNvPr id="35" name="Group 34">
            <a:extLst>
              <a:ext uri="{FF2B5EF4-FFF2-40B4-BE49-F238E27FC236}">
                <a16:creationId xmlns:a16="http://schemas.microsoft.com/office/drawing/2014/main" id="{3E5CD359-984A-9B30-4D5C-64DD78B62D21}"/>
              </a:ext>
            </a:extLst>
          </p:cNvPr>
          <p:cNvGrpSpPr/>
          <p:nvPr/>
        </p:nvGrpSpPr>
        <p:grpSpPr>
          <a:xfrm>
            <a:off x="72637" y="1867973"/>
            <a:ext cx="2675237" cy="1332427"/>
            <a:chOff x="-237082" y="1867973"/>
            <a:chExt cx="2675237" cy="1332427"/>
          </a:xfrm>
        </p:grpSpPr>
        <p:pic>
          <p:nvPicPr>
            <p:cNvPr id="33" name="Picture 32" descr="Chart, histogram&#10;&#10;Description automatically generated">
              <a:extLst>
                <a:ext uri="{FF2B5EF4-FFF2-40B4-BE49-F238E27FC236}">
                  <a16:creationId xmlns:a16="http://schemas.microsoft.com/office/drawing/2014/main" id="{98CEAFC7-B84E-956E-C1C7-C9F07C32E430}"/>
                </a:ext>
              </a:extLst>
            </p:cNvPr>
            <p:cNvPicPr>
              <a:picLocks noChangeAspect="1"/>
            </p:cNvPicPr>
            <p:nvPr/>
          </p:nvPicPr>
          <p:blipFill>
            <a:blip r:embed="rId11"/>
            <a:stretch>
              <a:fillRect/>
            </a:stretch>
          </p:blipFill>
          <p:spPr>
            <a:xfrm>
              <a:off x="-237082" y="1880078"/>
              <a:ext cx="2675237" cy="1320322"/>
            </a:xfrm>
            <a:prstGeom prst="rect">
              <a:avLst/>
            </a:prstGeom>
          </p:spPr>
        </p:pic>
        <p:sp>
          <p:nvSpPr>
            <p:cNvPr id="34" name="TextBox 33">
              <a:extLst>
                <a:ext uri="{FF2B5EF4-FFF2-40B4-BE49-F238E27FC236}">
                  <a16:creationId xmlns:a16="http://schemas.microsoft.com/office/drawing/2014/main" id="{432202B4-B284-0A49-1485-5B5D156109D3}"/>
                </a:ext>
              </a:extLst>
            </p:cNvPr>
            <p:cNvSpPr txBox="1"/>
            <p:nvPr/>
          </p:nvSpPr>
          <p:spPr>
            <a:xfrm>
              <a:off x="405290" y="1867973"/>
              <a:ext cx="885259" cy="451536"/>
            </a:xfrm>
            <a:prstGeom prst="rect">
              <a:avLst/>
            </a:prstGeom>
          </p:spPr>
          <p:txBody>
            <a:bodyPr vert="horz" wrap="square" lIns="0" tIns="0" rIns="0" bIns="0" rtlCol="0" anchor="t" anchorCtr="0">
              <a:noAutofit/>
            </a:bodyPr>
            <a:lstStyle/>
            <a:p>
              <a:pPr algn="l">
                <a:spcAft>
                  <a:spcPts val="600"/>
                </a:spcAft>
              </a:pPr>
              <a:r>
                <a:rPr lang="en-AU" sz="1500" b="1" dirty="0"/>
                <a:t>BMI</a:t>
              </a:r>
            </a:p>
          </p:txBody>
        </p:sp>
      </p:grpSp>
      <p:cxnSp>
        <p:nvCxnSpPr>
          <p:cNvPr id="38" name="Straight Connector 37">
            <a:extLst>
              <a:ext uri="{FF2B5EF4-FFF2-40B4-BE49-F238E27FC236}">
                <a16:creationId xmlns:a16="http://schemas.microsoft.com/office/drawing/2014/main" id="{0FDDE1B7-D260-4453-7963-7BF2A028EDDA}"/>
              </a:ext>
            </a:extLst>
          </p:cNvPr>
          <p:cNvCxnSpPr>
            <a:cxnSpLocks/>
          </p:cNvCxnSpPr>
          <p:nvPr/>
        </p:nvCxnSpPr>
        <p:spPr>
          <a:xfrm>
            <a:off x="5361923" y="1647183"/>
            <a:ext cx="57796" cy="469581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3786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11500" dirty="0"/>
              <a:t>Our ML models</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1083374"/>
          </a:xfrm>
        </p:spPr>
        <p:txBody>
          <a:bodyPr/>
          <a:lstStyle/>
          <a:p>
            <a:r>
              <a:rPr lang="en-GB" sz="8800" dirty="0"/>
              <a:t>03</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950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Supervised machine learning</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00B596BA-60F8-BE8C-2D3B-8CB070CC5485}"/>
              </a:ext>
            </a:extLst>
          </p:cNvPr>
          <p:cNvSpPr txBox="1"/>
          <p:nvPr/>
        </p:nvSpPr>
        <p:spPr>
          <a:xfrm>
            <a:off x="1524000" y="2466975"/>
            <a:ext cx="1533525" cy="1303322"/>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13" name="TextBox 12">
            <a:extLst>
              <a:ext uri="{FF2B5EF4-FFF2-40B4-BE49-F238E27FC236}">
                <a16:creationId xmlns:a16="http://schemas.microsoft.com/office/drawing/2014/main" id="{F5CCD98C-64E2-9EF9-9110-6811F8BBB768}"/>
              </a:ext>
            </a:extLst>
          </p:cNvPr>
          <p:cNvSpPr txBox="1"/>
          <p:nvPr/>
        </p:nvSpPr>
        <p:spPr>
          <a:xfrm>
            <a:off x="998400" y="1321161"/>
            <a:ext cx="4090067" cy="521134"/>
          </a:xfrm>
          <a:prstGeom prst="rect">
            <a:avLst/>
          </a:prstGeom>
        </p:spPr>
        <p:txBody>
          <a:bodyPr vert="horz" wrap="square" lIns="0" tIns="0" rIns="0" bIns="0" rtlCol="0" anchor="t" anchorCtr="0">
            <a:noAutofit/>
          </a:bodyPr>
          <a:lstStyle/>
          <a:p>
            <a:pPr algn="l">
              <a:spcAft>
                <a:spcPts val="600"/>
              </a:spcAft>
            </a:pPr>
            <a:r>
              <a:rPr lang="en-AU" sz="2800" b="1" dirty="0">
                <a:solidFill>
                  <a:schemeClr val="tx2"/>
                </a:solidFill>
              </a:rPr>
              <a:t>Model guide:</a:t>
            </a:r>
          </a:p>
        </p:txBody>
      </p:sp>
      <p:pic>
        <p:nvPicPr>
          <p:cNvPr id="7" name="Picture 6">
            <a:extLst>
              <a:ext uri="{FF2B5EF4-FFF2-40B4-BE49-F238E27FC236}">
                <a16:creationId xmlns:a16="http://schemas.microsoft.com/office/drawing/2014/main" id="{E2605062-55F2-5E90-A66A-B9DC6CA9A402}"/>
              </a:ext>
            </a:extLst>
          </p:cNvPr>
          <p:cNvPicPr>
            <a:picLocks noChangeAspect="1"/>
          </p:cNvPicPr>
          <p:nvPr/>
        </p:nvPicPr>
        <p:blipFill>
          <a:blip r:embed="rId3"/>
          <a:stretch>
            <a:fillRect/>
          </a:stretch>
        </p:blipFill>
        <p:spPr>
          <a:xfrm>
            <a:off x="8077104" y="242553"/>
            <a:ext cx="2983784" cy="5898178"/>
          </a:xfrm>
          <a:prstGeom prst="rect">
            <a:avLst/>
          </a:prstGeom>
        </p:spPr>
      </p:pic>
      <p:pic>
        <p:nvPicPr>
          <p:cNvPr id="10" name="Picture 9">
            <a:extLst>
              <a:ext uri="{FF2B5EF4-FFF2-40B4-BE49-F238E27FC236}">
                <a16:creationId xmlns:a16="http://schemas.microsoft.com/office/drawing/2014/main" id="{82BDB7DB-77A8-A53B-5D88-F9E7333092B1}"/>
              </a:ext>
            </a:extLst>
          </p:cNvPr>
          <p:cNvPicPr>
            <a:picLocks noChangeAspect="1"/>
          </p:cNvPicPr>
          <p:nvPr/>
        </p:nvPicPr>
        <p:blipFill>
          <a:blip r:embed="rId4"/>
          <a:stretch>
            <a:fillRect/>
          </a:stretch>
        </p:blipFill>
        <p:spPr>
          <a:xfrm>
            <a:off x="732251" y="2272440"/>
            <a:ext cx="10562281" cy="3458517"/>
          </a:xfrm>
          <a:prstGeom prst="rect">
            <a:avLst/>
          </a:prstGeom>
        </p:spPr>
      </p:pic>
    </p:spTree>
    <p:extLst>
      <p:ext uri="{BB962C8B-B14F-4D97-AF65-F5344CB8AC3E}">
        <p14:creationId xmlns:p14="http://schemas.microsoft.com/office/powerpoint/2010/main" val="82022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2D81-6952-2CED-7937-C5FF2432D75E}"/>
              </a:ext>
            </a:extLst>
          </p:cNvPr>
          <p:cNvSpPr>
            <a:spLocks noGrp="1"/>
          </p:cNvSpPr>
          <p:nvPr>
            <p:ph type="title"/>
          </p:nvPr>
        </p:nvSpPr>
        <p:spPr/>
        <p:txBody>
          <a:bodyPr/>
          <a:lstStyle/>
          <a:p>
            <a:r>
              <a:rPr lang="en-AU" dirty="0"/>
              <a:t>Optimisation of ML models</a:t>
            </a:r>
          </a:p>
        </p:txBody>
      </p:sp>
      <p:sp>
        <p:nvSpPr>
          <p:cNvPr id="4" name="TextBox 3">
            <a:extLst>
              <a:ext uri="{FF2B5EF4-FFF2-40B4-BE49-F238E27FC236}">
                <a16:creationId xmlns:a16="http://schemas.microsoft.com/office/drawing/2014/main" id="{114FD0EA-E43C-F51A-5F92-14BFE903B7C3}"/>
              </a:ext>
            </a:extLst>
          </p:cNvPr>
          <p:cNvSpPr txBox="1"/>
          <p:nvPr/>
        </p:nvSpPr>
        <p:spPr>
          <a:xfrm>
            <a:off x="998400" y="1446245"/>
            <a:ext cx="3890866" cy="1520890"/>
          </a:xfrm>
          <a:prstGeom prst="rect">
            <a:avLst/>
          </a:prstGeom>
        </p:spPr>
        <p:txBody>
          <a:bodyPr vert="horz" wrap="square" lIns="0" tIns="0" rIns="0" bIns="0" rtlCol="0" anchor="t" anchorCtr="0">
            <a:noAutofit/>
          </a:bodyPr>
          <a:lstStyle/>
          <a:p>
            <a:pPr algn="l">
              <a:spcAft>
                <a:spcPts val="600"/>
              </a:spcAft>
            </a:pPr>
            <a:r>
              <a:rPr lang="en-AU" sz="2800" b="1" dirty="0">
                <a:solidFill>
                  <a:schemeClr val="tx2"/>
                </a:solidFill>
              </a:rPr>
              <a:t>Before:</a:t>
            </a:r>
          </a:p>
        </p:txBody>
      </p:sp>
      <p:sp>
        <p:nvSpPr>
          <p:cNvPr id="5" name="TextBox 4">
            <a:extLst>
              <a:ext uri="{FF2B5EF4-FFF2-40B4-BE49-F238E27FC236}">
                <a16:creationId xmlns:a16="http://schemas.microsoft.com/office/drawing/2014/main" id="{F6395709-7BC7-A4A6-F5B4-1FD98F864D1F}"/>
              </a:ext>
            </a:extLst>
          </p:cNvPr>
          <p:cNvSpPr txBox="1"/>
          <p:nvPr/>
        </p:nvSpPr>
        <p:spPr>
          <a:xfrm>
            <a:off x="7044636" y="1446245"/>
            <a:ext cx="3890866" cy="1520890"/>
          </a:xfrm>
          <a:prstGeom prst="rect">
            <a:avLst/>
          </a:prstGeom>
        </p:spPr>
        <p:txBody>
          <a:bodyPr vert="horz" wrap="square" lIns="0" tIns="0" rIns="0" bIns="0" rtlCol="0" anchor="t" anchorCtr="0">
            <a:noAutofit/>
          </a:bodyPr>
          <a:lstStyle/>
          <a:p>
            <a:pPr algn="l">
              <a:spcAft>
                <a:spcPts val="600"/>
              </a:spcAft>
            </a:pPr>
            <a:r>
              <a:rPr lang="en-AU" sz="2800" b="1" dirty="0">
                <a:solidFill>
                  <a:schemeClr val="tx2"/>
                </a:solidFill>
              </a:rPr>
              <a:t>After:</a:t>
            </a:r>
          </a:p>
        </p:txBody>
      </p:sp>
      <p:sp>
        <p:nvSpPr>
          <p:cNvPr id="7" name="Rectangle 6">
            <a:extLst>
              <a:ext uri="{FF2B5EF4-FFF2-40B4-BE49-F238E27FC236}">
                <a16:creationId xmlns:a16="http://schemas.microsoft.com/office/drawing/2014/main" id="{8705EDAA-CA0D-0F8F-390C-1DC59C724965}"/>
              </a:ext>
            </a:extLst>
          </p:cNvPr>
          <p:cNvSpPr/>
          <p:nvPr/>
        </p:nvSpPr>
        <p:spPr>
          <a:xfrm>
            <a:off x="793102" y="6083559"/>
            <a:ext cx="10049069"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8" name="TextBox 7">
            <a:extLst>
              <a:ext uri="{FF2B5EF4-FFF2-40B4-BE49-F238E27FC236}">
                <a16:creationId xmlns:a16="http://schemas.microsoft.com/office/drawing/2014/main" id="{9F1087C4-65CC-2523-DE1D-8D0B6C65CA6C}"/>
              </a:ext>
            </a:extLst>
          </p:cNvPr>
          <p:cNvSpPr txBox="1"/>
          <p:nvPr/>
        </p:nvSpPr>
        <p:spPr>
          <a:xfrm>
            <a:off x="2276671" y="3331029"/>
            <a:ext cx="6335484" cy="1119673"/>
          </a:xfrm>
          <a:prstGeom prst="rect">
            <a:avLst/>
          </a:prstGeom>
        </p:spPr>
        <p:txBody>
          <a:bodyPr vert="horz" wrap="square" lIns="0" tIns="0" rIns="0" bIns="0" rtlCol="0" anchor="t" anchorCtr="0">
            <a:noAutofit/>
          </a:bodyPr>
          <a:lstStyle/>
          <a:p>
            <a:pPr algn="l">
              <a:spcAft>
                <a:spcPts val="600"/>
              </a:spcAft>
            </a:pPr>
            <a:r>
              <a:rPr lang="en-AU" sz="3200" b="1" dirty="0">
                <a:solidFill>
                  <a:srgbClr val="FF0000"/>
                </a:solidFill>
                <a:sym typeface="Wingdings" panose="05000000000000000000" pitchFamily="2" charset="2"/>
              </a:rPr>
              <a:t> </a:t>
            </a:r>
            <a:r>
              <a:rPr lang="en-AU" sz="3200" b="1" dirty="0">
                <a:solidFill>
                  <a:srgbClr val="FF0000"/>
                </a:solidFill>
              </a:rPr>
              <a:t>Insert 2 screenshots.</a:t>
            </a:r>
          </a:p>
          <a:p>
            <a:pPr algn="l">
              <a:spcAft>
                <a:spcPts val="600"/>
              </a:spcAft>
            </a:pPr>
            <a:r>
              <a:rPr lang="en-AU" sz="3200" b="1" dirty="0">
                <a:solidFill>
                  <a:srgbClr val="FF0000"/>
                </a:solidFill>
                <a:sym typeface="Wingdings" panose="05000000000000000000" pitchFamily="2" charset="2"/>
              </a:rPr>
              <a:t> </a:t>
            </a:r>
            <a:r>
              <a:rPr lang="en-AU" sz="3200" b="1" dirty="0" err="1">
                <a:solidFill>
                  <a:srgbClr val="FF0000"/>
                </a:solidFill>
                <a:sym typeface="Wingdings" panose="05000000000000000000" pitchFamily="2" charset="2"/>
              </a:rPr>
              <a:t>Bri</a:t>
            </a:r>
            <a:r>
              <a:rPr lang="en-AU" sz="3200" b="1" dirty="0">
                <a:solidFill>
                  <a:srgbClr val="FF0000"/>
                </a:solidFill>
                <a:sym typeface="Wingdings" panose="05000000000000000000" pitchFamily="2" charset="2"/>
              </a:rPr>
              <a:t> explains</a:t>
            </a:r>
            <a:r>
              <a:rPr lang="en-AU" sz="3200" b="1" dirty="0">
                <a:solidFill>
                  <a:srgbClr val="FF0000"/>
                </a:solidFill>
              </a:rPr>
              <a:t> on Tuesday</a:t>
            </a:r>
          </a:p>
        </p:txBody>
      </p:sp>
    </p:spTree>
    <p:extLst>
      <p:ext uri="{BB962C8B-B14F-4D97-AF65-F5344CB8AC3E}">
        <p14:creationId xmlns:p14="http://schemas.microsoft.com/office/powerpoint/2010/main" val="4116295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Performance of ML models</a:t>
            </a:r>
          </a:p>
        </p:txBody>
      </p:sp>
      <p:sp>
        <p:nvSpPr>
          <p:cNvPr id="3" name="Rectangle 2">
            <a:extLst>
              <a:ext uri="{FF2B5EF4-FFF2-40B4-BE49-F238E27FC236}">
                <a16:creationId xmlns:a16="http://schemas.microsoft.com/office/drawing/2014/main" id="{666578B4-8514-1B6B-8372-93E4FDA3918A}"/>
              </a:ext>
            </a:extLst>
          </p:cNvPr>
          <p:cNvSpPr/>
          <p:nvPr/>
        </p:nvSpPr>
        <p:spPr>
          <a:xfrm>
            <a:off x="793102" y="6083559"/>
            <a:ext cx="10049069"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4" name="TextBox 3">
            <a:extLst>
              <a:ext uri="{FF2B5EF4-FFF2-40B4-BE49-F238E27FC236}">
                <a16:creationId xmlns:a16="http://schemas.microsoft.com/office/drawing/2014/main" id="{D9E9BC50-5288-5FF7-F312-050C54838EB8}"/>
              </a:ext>
            </a:extLst>
          </p:cNvPr>
          <p:cNvSpPr txBox="1"/>
          <p:nvPr/>
        </p:nvSpPr>
        <p:spPr>
          <a:xfrm>
            <a:off x="2276671" y="3331029"/>
            <a:ext cx="6335484" cy="1119673"/>
          </a:xfrm>
          <a:prstGeom prst="rect">
            <a:avLst/>
          </a:prstGeom>
        </p:spPr>
        <p:txBody>
          <a:bodyPr vert="horz" wrap="square" lIns="0" tIns="0" rIns="0" bIns="0" rtlCol="0" anchor="t" anchorCtr="0">
            <a:noAutofit/>
          </a:bodyPr>
          <a:lstStyle/>
          <a:p>
            <a:pPr marL="457200" indent="-457200" algn="l">
              <a:spcAft>
                <a:spcPts val="600"/>
              </a:spcAft>
              <a:buFont typeface="Wingdings" panose="05000000000000000000" pitchFamily="2" charset="2"/>
              <a:buChar char="p"/>
            </a:pPr>
            <a:r>
              <a:rPr lang="en-AU" sz="3200" b="1" dirty="0">
                <a:solidFill>
                  <a:srgbClr val="FF0000"/>
                </a:solidFill>
              </a:rPr>
              <a:t>Summary table of models</a:t>
            </a:r>
          </a:p>
          <a:p>
            <a:pPr marL="457200" indent="-457200" algn="l">
              <a:spcAft>
                <a:spcPts val="600"/>
              </a:spcAft>
              <a:buFont typeface="Wingdings" panose="05000000000000000000" pitchFamily="2" charset="2"/>
              <a:buChar char="p"/>
            </a:pPr>
            <a:r>
              <a:rPr lang="en-AU" sz="3200" b="1" dirty="0">
                <a:solidFill>
                  <a:srgbClr val="FF0000"/>
                </a:solidFill>
              </a:rPr>
              <a:t>ROC curves?</a:t>
            </a:r>
          </a:p>
        </p:txBody>
      </p:sp>
    </p:spTree>
    <p:extLst>
      <p:ext uri="{BB962C8B-B14F-4D97-AF65-F5344CB8AC3E}">
        <p14:creationId xmlns:p14="http://schemas.microsoft.com/office/powerpoint/2010/main" val="1809600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Front end: </a:t>
            </a:r>
            <a:r>
              <a:rPr lang="en-GB" sz="9600" dirty="0" err="1"/>
              <a:t>Streamlit</a:t>
            </a:r>
            <a:endParaRPr lang="en-GB" sz="9600" dirty="0"/>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04</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85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User friendly app interface to predict </a:t>
            </a:r>
            <a:r>
              <a:rPr lang="en-AU" dirty="0" err="1"/>
              <a:t>esophageal</a:t>
            </a:r>
            <a:r>
              <a:rPr lang="en-AU"/>
              <a:t> cancer</a:t>
            </a:r>
            <a:endParaRPr lang="en-AU" dirty="0"/>
          </a:p>
        </p:txBody>
      </p:sp>
      <p:pic>
        <p:nvPicPr>
          <p:cNvPr id="4" name="Picture 3">
            <a:extLst>
              <a:ext uri="{FF2B5EF4-FFF2-40B4-BE49-F238E27FC236}">
                <a16:creationId xmlns:a16="http://schemas.microsoft.com/office/drawing/2014/main" id="{CEADEA64-EC37-B9C4-5CFC-EB9E784F3FEC}"/>
              </a:ext>
            </a:extLst>
          </p:cNvPr>
          <p:cNvPicPr>
            <a:picLocks noChangeAspect="1"/>
          </p:cNvPicPr>
          <p:nvPr/>
        </p:nvPicPr>
        <p:blipFill>
          <a:blip r:embed="rId2"/>
          <a:stretch>
            <a:fillRect/>
          </a:stretch>
        </p:blipFill>
        <p:spPr>
          <a:xfrm>
            <a:off x="471055" y="1854201"/>
            <a:ext cx="3552642" cy="3640666"/>
          </a:xfrm>
          <a:prstGeom prst="rect">
            <a:avLst/>
          </a:prstGeom>
        </p:spPr>
      </p:pic>
      <p:sp>
        <p:nvSpPr>
          <p:cNvPr id="3" name="Rectangle 2">
            <a:extLst>
              <a:ext uri="{FF2B5EF4-FFF2-40B4-BE49-F238E27FC236}">
                <a16:creationId xmlns:a16="http://schemas.microsoft.com/office/drawing/2014/main" id="{3A0B9473-1058-D84C-5A10-43F5002D0E6B}"/>
              </a:ext>
            </a:extLst>
          </p:cNvPr>
          <p:cNvSpPr/>
          <p:nvPr/>
        </p:nvSpPr>
        <p:spPr>
          <a:xfrm>
            <a:off x="793102" y="6083559"/>
            <a:ext cx="10049069"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5" name="Arrow: Right 4">
            <a:extLst>
              <a:ext uri="{FF2B5EF4-FFF2-40B4-BE49-F238E27FC236}">
                <a16:creationId xmlns:a16="http://schemas.microsoft.com/office/drawing/2014/main" id="{F05C3D7D-26BF-2B68-5186-365AD7BB9E0C}"/>
              </a:ext>
            </a:extLst>
          </p:cNvPr>
          <p:cNvSpPr/>
          <p:nvPr/>
        </p:nvSpPr>
        <p:spPr>
          <a:xfrm>
            <a:off x="4868334" y="3049464"/>
            <a:ext cx="1532467" cy="759072"/>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7" name="TextBox 6">
            <a:extLst>
              <a:ext uri="{FF2B5EF4-FFF2-40B4-BE49-F238E27FC236}">
                <a16:creationId xmlns:a16="http://schemas.microsoft.com/office/drawing/2014/main" id="{38C25B9E-4558-F5DD-D74C-D5CA98A994C4}"/>
              </a:ext>
            </a:extLst>
          </p:cNvPr>
          <p:cNvSpPr txBox="1"/>
          <p:nvPr/>
        </p:nvSpPr>
        <p:spPr>
          <a:xfrm>
            <a:off x="6883400" y="1822666"/>
            <a:ext cx="3877733" cy="369332"/>
          </a:xfrm>
          <a:prstGeom prst="rect">
            <a:avLst/>
          </a:prstGeom>
          <a:noFill/>
        </p:spPr>
        <p:txBody>
          <a:bodyPr wrap="square">
            <a:spAutoFit/>
          </a:bodyPr>
          <a:lstStyle/>
          <a:p>
            <a:r>
              <a:rPr lang="en-AU" dirty="0">
                <a:solidFill>
                  <a:srgbClr val="00338D"/>
                </a:solidFill>
              </a:rPr>
              <a:t>https://cancer-risk.streamlit.app/</a:t>
            </a:r>
          </a:p>
        </p:txBody>
      </p:sp>
    </p:spTree>
    <p:extLst>
      <p:ext uri="{BB962C8B-B14F-4D97-AF65-F5344CB8AC3E}">
        <p14:creationId xmlns:p14="http://schemas.microsoft.com/office/powerpoint/2010/main" val="213137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2054759722"/>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Data workflow</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ML models</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7</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Front end: </a:t>
                      </a:r>
                      <a:r>
                        <a:rPr kumimoji="0" lang="en-GB" sz="1800" b="0" i="0" u="none" strike="noStrike" kern="1200" cap="none" spc="0" normalizeH="0" baseline="0" noProof="0" dirty="0" err="1">
                          <a:ln>
                            <a:noFill/>
                          </a:ln>
                          <a:solidFill>
                            <a:srgbClr val="00338D"/>
                          </a:solidFill>
                          <a:effectLst/>
                          <a:uLnTx/>
                          <a:uFillTx/>
                          <a:latin typeface="+mn-lt"/>
                          <a:ea typeface="+mn-ea"/>
                          <a:cs typeface="+mn-cs"/>
                        </a:rPr>
                        <a:t>Streamlit</a:t>
                      </a:r>
                      <a:endParaRPr kumimoji="0" lang="en-GB" sz="1800" b="0" i="0" u="none" strike="noStrike" kern="1200" cap="none" spc="0" normalizeH="0" baseline="0" noProof="0" dirty="0">
                        <a:ln>
                          <a:noFill/>
                        </a:ln>
                        <a:solidFill>
                          <a:srgbClr val="00338D"/>
                        </a:solidFill>
                        <a:effectLst/>
                        <a:uLnTx/>
                        <a:uFillTx/>
                        <a:latin typeface="+mn-lt"/>
                        <a:ea typeface="+mn-ea"/>
                        <a:cs typeface="+mn-cs"/>
                      </a:endParaRP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12</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730289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05</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865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 &amp; Future Work</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9212399"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Barrett’s </a:t>
            </a:r>
            <a:r>
              <a:rPr lang="en-AU" b="1" dirty="0" err="1">
                <a:solidFill>
                  <a:schemeClr val="tx2"/>
                </a:solidFill>
              </a:rPr>
              <a:t>esophagus</a:t>
            </a:r>
            <a:r>
              <a:rPr lang="en-AU" b="1" dirty="0">
                <a:solidFill>
                  <a:schemeClr val="tx2"/>
                </a:solidFill>
              </a:rPr>
              <a:t>: not included?</a:t>
            </a:r>
          </a:p>
          <a:p>
            <a:pPr marL="285750" indent="-285750" algn="l">
              <a:spcAft>
                <a:spcPts val="600"/>
              </a:spcAft>
              <a:buFont typeface="Arial" panose="020B0604020202020204" pitchFamily="34" charset="0"/>
              <a:buChar char="•"/>
            </a:pPr>
            <a:r>
              <a:rPr lang="en-AU" b="1" dirty="0">
                <a:solidFill>
                  <a:schemeClr val="tx2"/>
                </a:solidFill>
              </a:rPr>
              <a:t>Optimise more models…</a:t>
            </a:r>
          </a:p>
          <a:p>
            <a:pPr marL="285750" indent="-285750" algn="l">
              <a:spcAft>
                <a:spcPts val="600"/>
              </a:spcAft>
              <a:buFont typeface="Arial" panose="020B0604020202020204" pitchFamily="34" charset="0"/>
              <a:buChar char="•"/>
            </a:pPr>
            <a:r>
              <a:rPr lang="en-US" b="1" dirty="0">
                <a:solidFill>
                  <a:schemeClr val="tx2"/>
                </a:solidFill>
              </a:rPr>
              <a:t>Improved Data Storage</a:t>
            </a:r>
          </a:p>
          <a:p>
            <a:pPr algn="l">
              <a:spcAft>
                <a:spcPts val="600"/>
              </a:spcAft>
            </a:pPr>
            <a:endParaRPr lang="en-US" b="1" dirty="0">
              <a:solidFill>
                <a:schemeClr val="tx2"/>
              </a:solidFill>
            </a:endParaRPr>
          </a:p>
          <a:p>
            <a:pPr algn="l">
              <a:spcAft>
                <a:spcPts val="600"/>
              </a:spcAft>
            </a:pPr>
            <a:r>
              <a:rPr lang="en-US" sz="1600" b="1" dirty="0">
                <a:solidFill>
                  <a:schemeClr val="tx2"/>
                </a:solidFill>
              </a:rPr>
              <a:t>GitHub repository: https://github.com/Frankr22/ML-diagnosis-of-esophageal-cancer</a:t>
            </a:r>
            <a:endParaRPr lang="en-AU" sz="16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4268186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Q&amp;A</a:t>
            </a:r>
          </a:p>
        </p:txBody>
      </p:sp>
      <p:pic>
        <p:nvPicPr>
          <p:cNvPr id="4" name="Picture 2">
            <a:extLst>
              <a:ext uri="{FF2B5EF4-FFF2-40B4-BE49-F238E27FC236}">
                <a16:creationId xmlns:a16="http://schemas.microsoft.com/office/drawing/2014/main" id="{31D94334-E20E-9915-4CC0-4796A2ACE2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2330" y="980387"/>
            <a:ext cx="4878371" cy="4878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154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984885"/>
          </a:xfrm>
        </p:spPr>
        <p:txBody>
          <a:bodyPr/>
          <a:lstStyle/>
          <a:p>
            <a:r>
              <a:rPr lang="en-GB" sz="8000" dirty="0"/>
              <a:t>01</a:t>
            </a:r>
            <a:endParaRPr lang="en-GB" dirty="0"/>
          </a:p>
        </p:txBody>
      </p:sp>
      <p:pic>
        <p:nvPicPr>
          <p:cNvPr id="3074" name="Picture 2">
            <a:extLst>
              <a:ext uri="{FF2B5EF4-FFF2-40B4-BE49-F238E27FC236}">
                <a16:creationId xmlns:a16="http://schemas.microsoft.com/office/drawing/2014/main" id="{0660F119-19C7-C95B-8BF1-D24C494D2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725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Oesophageal cancer</a:t>
            </a: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026" name="Picture 2" descr="What is oesophageal cancer? - NHS">
            <a:extLst>
              <a:ext uri="{FF2B5EF4-FFF2-40B4-BE49-F238E27FC236}">
                <a16:creationId xmlns:a16="http://schemas.microsoft.com/office/drawing/2014/main" id="{756E8344-9C4F-82B6-7991-DC745EB6D4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0173" y="2557462"/>
            <a:ext cx="3980315" cy="26487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EFB99F-BB84-ADBC-592B-AABABC82628D}"/>
              </a:ext>
            </a:extLst>
          </p:cNvPr>
          <p:cNvSpPr txBox="1"/>
          <p:nvPr/>
        </p:nvSpPr>
        <p:spPr>
          <a:xfrm>
            <a:off x="671512" y="4021648"/>
            <a:ext cx="6316060" cy="1708160"/>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Goal: Build Machine Learning models</a:t>
            </a:r>
          </a:p>
          <a:p>
            <a:pPr>
              <a:spcAft>
                <a:spcPts val="600"/>
              </a:spcAft>
            </a:pPr>
            <a:r>
              <a:rPr lang="en-US" sz="2400" u="sng" dirty="0">
                <a:solidFill>
                  <a:schemeClr val="tx2"/>
                </a:solidFill>
              </a:rPr>
              <a:t>Input</a:t>
            </a:r>
            <a:r>
              <a:rPr lang="en-US" sz="2400" dirty="0">
                <a:solidFill>
                  <a:schemeClr val="tx2"/>
                </a:solidFill>
              </a:rPr>
              <a:t>: clinical data (age, sex, </a:t>
            </a:r>
            <a:r>
              <a:rPr lang="en-US" sz="2400" dirty="0" err="1">
                <a:solidFill>
                  <a:schemeClr val="tx2"/>
                </a:solidFill>
              </a:rPr>
              <a:t>bmi</a:t>
            </a:r>
            <a:r>
              <a:rPr lang="en-US" sz="2400" dirty="0">
                <a:solidFill>
                  <a:schemeClr val="tx2"/>
                </a:solidFill>
              </a:rPr>
              <a:t>)</a:t>
            </a:r>
          </a:p>
          <a:p>
            <a:pPr>
              <a:spcAft>
                <a:spcPts val="600"/>
              </a:spcAft>
            </a:pPr>
            <a:r>
              <a:rPr lang="en-US" sz="2400" dirty="0">
                <a:solidFill>
                  <a:schemeClr val="tx2"/>
                </a:solidFill>
              </a:rPr>
              <a:t>	and wet lab data (protein levels)</a:t>
            </a:r>
          </a:p>
          <a:p>
            <a:pPr>
              <a:spcAft>
                <a:spcPts val="600"/>
              </a:spcAft>
            </a:pPr>
            <a:r>
              <a:rPr lang="en-US" sz="2400" u="sng" dirty="0">
                <a:solidFill>
                  <a:schemeClr val="tx2"/>
                </a:solidFill>
              </a:rPr>
              <a:t>Output</a:t>
            </a:r>
            <a:r>
              <a:rPr lang="en-US" sz="2400" dirty="0">
                <a:solidFill>
                  <a:schemeClr val="tx2"/>
                </a:solidFill>
              </a:rPr>
              <a:t>: predict </a:t>
            </a:r>
            <a:r>
              <a:rPr lang="en-US" sz="2400" dirty="0" err="1">
                <a:solidFill>
                  <a:schemeClr val="tx2"/>
                </a:solidFill>
              </a:rPr>
              <a:t>Oesophageal</a:t>
            </a:r>
            <a:r>
              <a:rPr lang="en-US" sz="2400" dirty="0">
                <a:solidFill>
                  <a:schemeClr val="tx2"/>
                </a:solidFill>
              </a:rPr>
              <a:t> cancer</a:t>
            </a:r>
          </a:p>
        </p:txBody>
      </p:sp>
      <p:pic>
        <p:nvPicPr>
          <p:cNvPr id="3" name="Picture 2" descr="Electronic nose' could smell breath to warn about higher risk of oesophageal  cancer | Cancer research | The Guardian">
            <a:extLst>
              <a:ext uri="{FF2B5EF4-FFF2-40B4-BE49-F238E27FC236}">
                <a16:creationId xmlns:a16="http://schemas.microsoft.com/office/drawing/2014/main" id="{030F0232-0C32-E008-4517-9E6D796C47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85105" y="1247691"/>
            <a:ext cx="1708160" cy="1708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9600" dirty="0"/>
              <a:t>Data workflow</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337259"/>
            <a:ext cx="1082675" cy="2462213"/>
          </a:xfrm>
        </p:spPr>
        <p:txBody>
          <a:bodyPr/>
          <a:lstStyle/>
          <a:p>
            <a:r>
              <a:rPr lang="en-GB" sz="8000" dirty="0"/>
              <a:t>02</a:t>
            </a:r>
            <a:endParaRPr lang="en-GB" dirty="0"/>
          </a:p>
        </p:txBody>
      </p:sp>
      <p:pic>
        <p:nvPicPr>
          <p:cNvPr id="4" name="Picture 2">
            <a:extLst>
              <a:ext uri="{FF2B5EF4-FFF2-40B4-BE49-F238E27FC236}">
                <a16:creationId xmlns:a16="http://schemas.microsoft.com/office/drawing/2014/main" id="{2CAFCA24-97D9-4D4D-E491-61D664A486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98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Data source and visualisations</a:t>
            </a:r>
            <a:endParaRPr lang="en-GB" sz="20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a:t>
            </a:r>
            <a:r>
              <a:rPr lang="en-AU" sz="2000" strike="sngStrike" dirty="0">
                <a:solidFill>
                  <a:schemeClr val="tx2"/>
                </a:solidFill>
              </a:rPr>
              <a:t>L</a:t>
            </a:r>
            <a:endParaRPr lang="en-GB" sz="2000" strike="sngStrike"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1785361"/>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csv</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Build ML models</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GB" sz="2000" dirty="0">
                <a:solidFill>
                  <a:schemeClr val="tx2"/>
                </a:solidFill>
              </a:rPr>
              <a:t>Front-end product</a:t>
            </a: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1751762"/>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Logistic regression</a:t>
            </a:r>
          </a:p>
          <a:p>
            <a:pPr marL="285750" indent="-285750">
              <a:lnSpc>
                <a:spcPct val="120000"/>
              </a:lnSpc>
              <a:spcAft>
                <a:spcPts val="600"/>
              </a:spcAft>
              <a:buFont typeface="Arial" panose="020B0604020202020204" pitchFamily="34" charset="0"/>
              <a:buChar char="•"/>
            </a:pPr>
            <a:r>
              <a:rPr lang="en-GB" dirty="0">
                <a:solidFill>
                  <a:schemeClr val="tx2"/>
                </a:solidFill>
              </a:rPr>
              <a:t>and supervised machine learning models</a:t>
            </a:r>
          </a:p>
          <a:p>
            <a:pPr>
              <a:lnSpc>
                <a:spcPct val="120000"/>
              </a:lnSpc>
              <a:spcAft>
                <a:spcPts val="600"/>
              </a:spcAft>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301878"/>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rPr>
              <a:t>Streamlit</a:t>
            </a:r>
            <a:endParaRPr lang="en-GB" dirty="0">
              <a:solidFill>
                <a:schemeClr val="tx2"/>
              </a:solidFill>
            </a:endParaRPr>
          </a:p>
        </p:txBody>
      </p:sp>
      <p:sp>
        <p:nvSpPr>
          <p:cNvPr id="4" name="TextBox 3">
            <a:extLst>
              <a:ext uri="{FF2B5EF4-FFF2-40B4-BE49-F238E27FC236}">
                <a16:creationId xmlns:a16="http://schemas.microsoft.com/office/drawing/2014/main" id="{49091901-5B9E-2E42-D248-FB48C4DD8FCC}"/>
              </a:ext>
            </a:extLst>
          </p:cNvPr>
          <p:cNvSpPr txBox="1"/>
          <p:nvPr/>
        </p:nvSpPr>
        <p:spPr>
          <a:xfrm>
            <a:off x="1010824" y="3815690"/>
            <a:ext cx="2602331" cy="170841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Published peer-reviewed journal article (supplementary data)</a:t>
            </a:r>
          </a:p>
          <a:p>
            <a:pPr marL="285750" indent="-285750">
              <a:lnSpc>
                <a:spcPct val="120000"/>
              </a:lnSpc>
              <a:spcAft>
                <a:spcPts val="600"/>
              </a:spcAft>
              <a:buFont typeface="Arial" panose="020B0604020202020204" pitchFamily="34" charset="0"/>
              <a:buChar char="•"/>
            </a:pPr>
            <a:r>
              <a:rPr lang="en-GB" dirty="0">
                <a:solidFill>
                  <a:schemeClr val="tx2"/>
                </a:solidFill>
              </a:rPr>
              <a:t>Tableau</a:t>
            </a:r>
          </a:p>
        </p:txBody>
      </p:sp>
      <p:sp>
        <p:nvSpPr>
          <p:cNvPr id="7" name="Rectangle: Rounded Corners 6">
            <a:extLst>
              <a:ext uri="{FF2B5EF4-FFF2-40B4-BE49-F238E27FC236}">
                <a16:creationId xmlns:a16="http://schemas.microsoft.com/office/drawing/2014/main" id="{3E8C5CCF-E39D-D085-1B70-CDA6883270D0}"/>
              </a:ext>
            </a:extLst>
          </p:cNvPr>
          <p:cNvSpPr/>
          <p:nvPr/>
        </p:nvSpPr>
        <p:spPr>
          <a:xfrm>
            <a:off x="8692935" y="906902"/>
            <a:ext cx="2597750" cy="3288580"/>
          </a:xfrm>
          <a:prstGeom prst="round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975236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 source</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4" name="Picture 3">
            <a:extLst>
              <a:ext uri="{FF2B5EF4-FFF2-40B4-BE49-F238E27FC236}">
                <a16:creationId xmlns:a16="http://schemas.microsoft.com/office/drawing/2014/main" id="{10295B90-F9EA-1CFF-CD8A-8FFAA7A7B48A}"/>
              </a:ext>
            </a:extLst>
          </p:cNvPr>
          <p:cNvPicPr>
            <a:picLocks noChangeAspect="1"/>
          </p:cNvPicPr>
          <p:nvPr/>
        </p:nvPicPr>
        <p:blipFill>
          <a:blip r:embed="rId3"/>
          <a:stretch>
            <a:fillRect/>
          </a:stretch>
        </p:blipFill>
        <p:spPr>
          <a:xfrm>
            <a:off x="736228" y="1045433"/>
            <a:ext cx="6104840" cy="5011435"/>
          </a:xfrm>
          <a:prstGeom prst="rect">
            <a:avLst/>
          </a:prstGeom>
        </p:spPr>
      </p:pic>
      <p:sp>
        <p:nvSpPr>
          <p:cNvPr id="10" name="TextBox 9">
            <a:extLst>
              <a:ext uri="{FF2B5EF4-FFF2-40B4-BE49-F238E27FC236}">
                <a16:creationId xmlns:a16="http://schemas.microsoft.com/office/drawing/2014/main" id="{5878B2B3-87F7-540F-8E87-F9ECECD0D391}"/>
              </a:ext>
            </a:extLst>
          </p:cNvPr>
          <p:cNvSpPr txBox="1"/>
          <p:nvPr/>
        </p:nvSpPr>
        <p:spPr>
          <a:xfrm>
            <a:off x="7255748" y="3244334"/>
            <a:ext cx="4648200" cy="369332"/>
          </a:xfrm>
          <a:prstGeom prst="rect">
            <a:avLst/>
          </a:prstGeom>
          <a:noFill/>
        </p:spPr>
        <p:txBody>
          <a:bodyPr wrap="square">
            <a:spAutoFit/>
          </a:bodyPr>
          <a:lstStyle/>
          <a:p>
            <a:r>
              <a:rPr lang="en-AU" i="1" dirty="0">
                <a:solidFill>
                  <a:srgbClr val="00338D"/>
                </a:solidFill>
              </a:rPr>
              <a:t>https://doi.org/10.1074/mcp.RA118.000734</a:t>
            </a:r>
          </a:p>
        </p:txBody>
      </p:sp>
    </p:spTree>
    <p:extLst>
      <p:ext uri="{BB962C8B-B14F-4D97-AF65-F5344CB8AC3E}">
        <p14:creationId xmlns:p14="http://schemas.microsoft.com/office/powerpoint/2010/main" val="265622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3203539" y="1972732"/>
            <a:ext cx="1011603"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10" name="TextBox 9">
            <a:extLst>
              <a:ext uri="{FF2B5EF4-FFF2-40B4-BE49-F238E27FC236}">
                <a16:creationId xmlns:a16="http://schemas.microsoft.com/office/drawing/2014/main" id="{EC606558-BCD3-4544-DC81-EB3E3D375E77}"/>
              </a:ext>
            </a:extLst>
          </p:cNvPr>
          <p:cNvSpPr txBox="1"/>
          <p:nvPr/>
        </p:nvSpPr>
        <p:spPr>
          <a:xfrm>
            <a:off x="3330539" y="1618872"/>
            <a:ext cx="1375669"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Patient</a:t>
            </a:r>
          </a:p>
        </p:txBody>
      </p:sp>
    </p:spTree>
    <p:extLst>
      <p:ext uri="{BB962C8B-B14F-4D97-AF65-F5344CB8AC3E}">
        <p14:creationId xmlns:p14="http://schemas.microsoft.com/office/powerpoint/2010/main" val="1472673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4236470" y="1972732"/>
            <a:ext cx="1011603"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4" name="TextBox 3">
            <a:extLst>
              <a:ext uri="{FF2B5EF4-FFF2-40B4-BE49-F238E27FC236}">
                <a16:creationId xmlns:a16="http://schemas.microsoft.com/office/drawing/2014/main" id="{B9C0C2C0-1CE9-6C2A-2EA1-98813163DC5B}"/>
              </a:ext>
            </a:extLst>
          </p:cNvPr>
          <p:cNvSpPr txBox="1"/>
          <p:nvPr/>
        </p:nvSpPr>
        <p:spPr>
          <a:xfrm>
            <a:off x="4117939" y="1537785"/>
            <a:ext cx="1375669"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Patient group</a:t>
            </a:r>
          </a:p>
        </p:txBody>
      </p:sp>
    </p:spTree>
    <p:extLst>
      <p:ext uri="{BB962C8B-B14F-4D97-AF65-F5344CB8AC3E}">
        <p14:creationId xmlns:p14="http://schemas.microsoft.com/office/powerpoint/2010/main" val="21988837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2.xml><?xml version="1.0" encoding="utf-8"?>
<ds:datastoreItem xmlns:ds="http://schemas.openxmlformats.org/officeDocument/2006/customXml" ds:itemID="{1BECD5F0-384F-45A9-9891-3BBCD063953C}">
  <ds:schemaRefs>
    <ds:schemaRef ds:uri="http://schemas.microsoft.com/office/2006/documentManagement/types"/>
    <ds:schemaRef ds:uri="http://schemas.microsoft.com/office/2006/metadata/properties"/>
    <ds:schemaRef ds:uri="http://purl.org/dc/elements/1.1/"/>
    <ds:schemaRef ds:uri="4243d5be-521d-4052-81ca-f0f31ea6f2da"/>
    <ds:schemaRef ds:uri="http://www.w3.org/XML/1998/namespace"/>
    <ds:schemaRef ds:uri="http://schemas.microsoft.com/office/infopath/2007/PartnerControls"/>
    <ds:schemaRef ds:uri="13f71785-503b-4c78-92c2-f5412d7ebf61"/>
    <ds:schemaRef ds:uri="http://purl.org/dc/terms/"/>
    <ds:schemaRef ds:uri="http://schemas.openxmlformats.org/package/2006/metadata/core-properties"/>
    <ds:schemaRef ds:uri="4f3c1215-9765-42ae-87ec-ecb752eba905"/>
    <ds:schemaRef ds:uri="http://purl.org/dc/dcmitype/"/>
  </ds:schemaRefs>
</ds:datastoreItem>
</file>

<file path=customXml/itemProps3.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4776</TotalTime>
  <Words>1538</Words>
  <Application>Microsoft Office PowerPoint</Application>
  <PresentationFormat>Widescreen</PresentationFormat>
  <Paragraphs>204</Paragraphs>
  <Slides>22</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Wingdings</vt:lpstr>
      <vt:lpstr>KPMG Bold</vt:lpstr>
      <vt:lpstr>KPMG Widescreen [16:9] Feb 2022</vt:lpstr>
      <vt:lpstr>Machine Learning to diagnose Oesophageal Cancer</vt:lpstr>
      <vt:lpstr>PowerPoint Presentation</vt:lpstr>
      <vt:lpstr>Introduction</vt:lpstr>
      <vt:lpstr>Introduction: Oesophageal cancer</vt:lpstr>
      <vt:lpstr>Data workflow</vt:lpstr>
      <vt:lpstr>Approach</vt:lpstr>
      <vt:lpstr>Data source</vt:lpstr>
      <vt:lpstr>Data</vt:lpstr>
      <vt:lpstr>Data</vt:lpstr>
      <vt:lpstr>Data</vt:lpstr>
      <vt:lpstr>Data</vt:lpstr>
      <vt:lpstr>Data</vt:lpstr>
      <vt:lpstr>Tableau visualisations</vt:lpstr>
      <vt:lpstr>Our ML models</vt:lpstr>
      <vt:lpstr>Supervised machine learning</vt:lpstr>
      <vt:lpstr>Optimisation of ML models</vt:lpstr>
      <vt:lpstr>Performance of ML models</vt:lpstr>
      <vt:lpstr>Front end: Streamlit</vt:lpstr>
      <vt:lpstr>User friendly app interface to predict esophageal cancer</vt:lpstr>
      <vt:lpstr>Limitations &amp; Future Work</vt:lpstr>
      <vt:lpstr>Limitations &amp; Future Work</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Marisa Duong</cp:lastModifiedBy>
  <cp:revision>296</cp:revision>
  <dcterms:created xsi:type="dcterms:W3CDTF">2022-03-14T16:42:38Z</dcterms:created>
  <dcterms:modified xsi:type="dcterms:W3CDTF">2023-03-19T21:30:34Z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